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2" r:id="rId4"/>
    <p:sldId id="264" r:id="rId5"/>
    <p:sldId id="263" r:id="rId6"/>
    <p:sldId id="265"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432181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CF33C0-0A6F-487B-9B34-99BF4D426454}"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3266746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776217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8330-D85F-4B4D-9C69-C878C3630215}"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2906141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22399905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1CF33C0-0A6F-487B-9B34-99BF4D426454}" type="datetimeFigureOut">
              <a:rPr lang="en-US" smtClean="0"/>
              <a:t>2/28/2023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32169521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1CF33C0-0A6F-487B-9B34-99BF4D426454}" type="datetimeFigureOut">
              <a:rPr lang="en-US" smtClean="0"/>
              <a:t>2/28/2023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12362273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13226052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1668855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12125084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28192994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CF33C0-0A6F-487B-9B34-99BF4D426454}"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10130202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1CF33C0-0A6F-487B-9B34-99BF4D426454}" type="datetimeFigureOut">
              <a:rPr lang="en-US" smtClean="0"/>
              <a:t>2/28/2023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3197077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444449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1276205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11CF33C0-0A6F-487B-9B34-99BF4D426454}" type="datetimeFigureOut">
              <a:rPr lang="en-US" smtClean="0"/>
              <a:t>2/28/2023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427233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1CF33C0-0A6F-487B-9B34-99BF4D426454}" type="datetimeFigureOut">
              <a:rPr lang="en-US" smtClean="0"/>
              <a:t>2/28/2023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DA28330-D85F-4B4D-9C69-C878C3630215}" type="slidenum">
              <a:rPr lang="en-US" smtClean="0"/>
              <a:t>‹#›</a:t>
            </a:fld>
            <a:endParaRPr lang="en-US"/>
          </a:p>
        </p:txBody>
      </p:sp>
    </p:spTree>
    <p:extLst>
      <p:ext uri="{BB962C8B-B14F-4D97-AF65-F5344CB8AC3E}">
        <p14:creationId xmlns:p14="http://schemas.microsoft.com/office/powerpoint/2010/main" val="1803627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1CF33C0-0A6F-487B-9B34-99BF4D426454}" type="datetimeFigureOut">
              <a:rPr lang="en-US" smtClean="0"/>
              <a:t>2/28/2023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DA28330-D85F-4B4D-9C69-C878C3630215}" type="slidenum">
              <a:rPr lang="en-US" smtClean="0"/>
              <a:t>‹#›</a:t>
            </a:fld>
            <a:endParaRPr lang="en-US"/>
          </a:p>
        </p:txBody>
      </p:sp>
    </p:spTree>
    <p:extLst>
      <p:ext uri="{BB962C8B-B14F-4D97-AF65-F5344CB8AC3E}">
        <p14:creationId xmlns:p14="http://schemas.microsoft.com/office/powerpoint/2010/main" val="66066536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FA74E5-3298-F060-0500-600E21A0377A}"/>
              </a:ext>
            </a:extLst>
          </p:cNvPr>
          <p:cNvSpPr>
            <a:spLocks noGrp="1"/>
          </p:cNvSpPr>
          <p:nvPr>
            <p:ph type="ctrTitle"/>
          </p:nvPr>
        </p:nvSpPr>
        <p:spPr/>
        <p:txBody>
          <a:bodyPr>
            <a:normAutofit/>
          </a:bodyPr>
          <a:lstStyle/>
          <a:p>
            <a:r>
              <a:rPr lang="en-US" sz="4400" b="1" dirty="0"/>
              <a:t>FUNCTIONS OF COMMERCIAL BANK</a:t>
            </a:r>
          </a:p>
        </p:txBody>
      </p:sp>
      <p:sp>
        <p:nvSpPr>
          <p:cNvPr id="3" name="Subtitle 2">
            <a:extLst>
              <a:ext uri="{FF2B5EF4-FFF2-40B4-BE49-F238E27FC236}">
                <a16:creationId xmlns:a16="http://schemas.microsoft.com/office/drawing/2014/main" id="{9FAC400F-EF41-A739-A760-16781DFE113E}"/>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4397167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4F5B8-3769-CE51-B5A1-69145DD5BD0D}"/>
              </a:ext>
            </a:extLst>
          </p:cNvPr>
          <p:cNvSpPr>
            <a:spLocks noGrp="1"/>
          </p:cNvSpPr>
          <p:nvPr>
            <p:ph type="title"/>
          </p:nvPr>
        </p:nvSpPr>
        <p:spPr/>
        <p:txBody>
          <a:bodyPr/>
          <a:lstStyle/>
          <a:p>
            <a:r>
              <a:rPr lang="en-US" b="1" dirty="0"/>
              <a:t>I. Primary Functions</a:t>
            </a:r>
          </a:p>
        </p:txBody>
      </p:sp>
      <p:sp>
        <p:nvSpPr>
          <p:cNvPr id="3" name="Content Placeholder 2">
            <a:extLst>
              <a:ext uri="{FF2B5EF4-FFF2-40B4-BE49-F238E27FC236}">
                <a16:creationId xmlns:a16="http://schemas.microsoft.com/office/drawing/2014/main" id="{2BF07913-46A6-D643-309F-7453181E3D27}"/>
              </a:ext>
            </a:extLst>
          </p:cNvPr>
          <p:cNvSpPr>
            <a:spLocks noGrp="1"/>
          </p:cNvSpPr>
          <p:nvPr>
            <p:ph idx="1"/>
          </p:nvPr>
        </p:nvSpPr>
        <p:spPr/>
        <p:txBody>
          <a:bodyPr>
            <a:normAutofit/>
          </a:bodyPr>
          <a:lstStyle/>
          <a:p>
            <a:pPr marL="0" indent="0" algn="just">
              <a:buNone/>
            </a:pPr>
            <a:r>
              <a:rPr lang="en-US" dirty="0"/>
              <a:t>The main functions that commercial banks perform are:</a:t>
            </a:r>
          </a:p>
          <a:p>
            <a:pPr marL="514350" indent="-514350" algn="just">
              <a:buAutoNum type="arabicPeriod"/>
            </a:pPr>
            <a:r>
              <a:rPr lang="en-US" b="1" dirty="0"/>
              <a:t>Acceptance of Deposits:- </a:t>
            </a:r>
            <a:r>
              <a:rPr lang="en-US" dirty="0"/>
              <a:t>Deposits constitute the major source of funds for banks. Hence, the main function of a commercial bank is acceptance of deposits from the public. This function is important because banks mainly depend on the funds deposited with them by the public. The banks collect money from those who have surplus to lend to those who require loans.</a:t>
            </a:r>
          </a:p>
          <a:p>
            <a:pPr marL="0" indent="0" algn="just">
              <a:buNone/>
            </a:pPr>
            <a:r>
              <a:rPr lang="en-US" dirty="0"/>
              <a:t>People can deposit their cash balances in either of the following accounts as per their requirement -</a:t>
            </a:r>
          </a:p>
        </p:txBody>
      </p:sp>
    </p:spTree>
    <p:extLst>
      <p:ext uri="{BB962C8B-B14F-4D97-AF65-F5344CB8AC3E}">
        <p14:creationId xmlns:p14="http://schemas.microsoft.com/office/powerpoint/2010/main" val="24789599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B76E0E-CA55-5FD8-FBBF-9C04ECD096F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86A1B7BA-6E1B-931C-E353-380F081E8C40}"/>
              </a:ext>
            </a:extLst>
          </p:cNvPr>
          <p:cNvSpPr>
            <a:spLocks noGrp="1"/>
          </p:cNvSpPr>
          <p:nvPr>
            <p:ph idx="1"/>
          </p:nvPr>
        </p:nvSpPr>
        <p:spPr/>
        <p:txBody>
          <a:bodyPr>
            <a:normAutofit fontScale="85000" lnSpcReduction="20000"/>
          </a:bodyPr>
          <a:lstStyle/>
          <a:p>
            <a:pPr marL="514350" indent="-514350" algn="just">
              <a:buAutoNum type="alphaLcParenBoth"/>
            </a:pPr>
            <a:r>
              <a:rPr lang="en-US" b="1" dirty="0"/>
              <a:t>Fixed Deposit Account: </a:t>
            </a:r>
            <a:r>
              <a:rPr lang="en-US" dirty="0"/>
              <a:t>Cash is deposited in this account for a fixed period. The depositors can withdraw money only on the expiry of the period for which the deposit has been made. On such deposit, the banks pay higher rate of interest depending on the length of the time period and amount of deposit. </a:t>
            </a:r>
          </a:p>
          <a:p>
            <a:pPr marL="514350" indent="-514350" algn="just">
              <a:buAutoNum type="alphaLcParenBoth"/>
            </a:pPr>
            <a:r>
              <a:rPr lang="en-US" b="1" dirty="0"/>
              <a:t>Current Deposit Account: </a:t>
            </a:r>
            <a:r>
              <a:rPr lang="en-US" dirty="0"/>
              <a:t>In this account a depositor can deposit and withdraw his funds any number of times he like. Businessmen deposit their funds in this account. Generally, no interest is paid by the bank on the Current Deposit Account. </a:t>
            </a:r>
          </a:p>
          <a:p>
            <a:pPr marL="514350" indent="-514350" algn="just">
              <a:buAutoNum type="alphaLcParenBoth"/>
            </a:pPr>
            <a:r>
              <a:rPr lang="en-US" b="1" dirty="0"/>
              <a:t>Saving Deposit Account: </a:t>
            </a:r>
            <a:r>
              <a:rPr lang="en-US" dirty="0"/>
              <a:t>This account is meant for small savings. There is a limit on total weekly withdrawals. Banks pays interest on this account. But the rate of interest is less than rate of interest paid on fixed deposit account. Cheques may be drawn on saving account.</a:t>
            </a:r>
          </a:p>
          <a:p>
            <a:pPr marL="514350" indent="-514350" algn="just">
              <a:buAutoNum type="alphaLcParenBoth"/>
            </a:pPr>
            <a:r>
              <a:rPr lang="en-US" b="1" dirty="0"/>
              <a:t>Recurring Deposit Account: </a:t>
            </a:r>
            <a:r>
              <a:rPr lang="en-US" dirty="0"/>
              <a:t>Under this account a specified amount is deposited every month for a specified period </a:t>
            </a:r>
            <a:r>
              <a:rPr lang="en-US" dirty="0" err="1"/>
              <a:t>eg.</a:t>
            </a:r>
            <a:r>
              <a:rPr lang="en-US" dirty="0"/>
              <a:t> for 12, 24, 36 or 60 months. The amount cannot be withdrawn before the expiry of the given period except under exceptional circumstances.</a:t>
            </a:r>
          </a:p>
          <a:p>
            <a:pPr marL="0" indent="0" algn="just">
              <a:buNone/>
            </a:pPr>
            <a:endParaRPr lang="en-US" dirty="0"/>
          </a:p>
        </p:txBody>
      </p:sp>
    </p:spTree>
    <p:extLst>
      <p:ext uri="{BB962C8B-B14F-4D97-AF65-F5344CB8AC3E}">
        <p14:creationId xmlns:p14="http://schemas.microsoft.com/office/powerpoint/2010/main" val="1259664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7853B6-6FB0-2635-5FEF-60B44110B61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2C19FD9-D539-BD06-4F58-370393AC2CFC}"/>
              </a:ext>
            </a:extLst>
          </p:cNvPr>
          <p:cNvSpPr>
            <a:spLocks noGrp="1"/>
          </p:cNvSpPr>
          <p:nvPr>
            <p:ph idx="1"/>
          </p:nvPr>
        </p:nvSpPr>
        <p:spPr/>
        <p:txBody>
          <a:bodyPr>
            <a:normAutofit fontScale="70000" lnSpcReduction="20000"/>
          </a:bodyPr>
          <a:lstStyle/>
          <a:p>
            <a:pPr marL="0" indent="0" algn="just">
              <a:buNone/>
            </a:pPr>
            <a:r>
              <a:rPr lang="en-US" b="1" dirty="0"/>
              <a:t>2. Advancing Loans:- </a:t>
            </a:r>
            <a:r>
              <a:rPr lang="en-US" dirty="0"/>
              <a:t>Another primary function of the commercial banks is to advance loans. A certain part of the cash received by the banks as deposits is kept in the reserve and the remaining is given as loan. Banks advance loans mostly for productive purposes against approved security. </a:t>
            </a:r>
          </a:p>
          <a:p>
            <a:pPr marL="0" indent="0" algn="just">
              <a:buNone/>
            </a:pPr>
            <a:r>
              <a:rPr lang="en-US" b="1" dirty="0"/>
              <a:t>Banks advance following types of loans-  </a:t>
            </a:r>
          </a:p>
          <a:p>
            <a:pPr algn="just"/>
            <a:r>
              <a:rPr lang="en-US" dirty="0"/>
              <a:t>Call money : It is the money lent for a very short period generally from 1 to 14 Days. Such advances are usually made to other banks and financial institutions only. Money at call ensures liquidity. </a:t>
            </a:r>
          </a:p>
          <a:p>
            <a:pPr algn="just"/>
            <a:r>
              <a:rPr lang="en-US" dirty="0"/>
              <a:t>Overdraft: Overdraft means allowing the borrower to over drew his current balance. The drawee has to pay interest on extra amount withdrawn. The amount has to be repaid within short period. </a:t>
            </a:r>
          </a:p>
          <a:p>
            <a:pPr algn="just"/>
            <a:r>
              <a:rPr lang="en-US" dirty="0"/>
              <a:t>Cash Credit: It is also very popular form of advancing loan. Under this system, the bank advances loans to the customer on the basis of his current assets, receivables or fixed assets by hypothecating them in </a:t>
            </a:r>
            <a:r>
              <a:rPr lang="en-US" dirty="0" err="1"/>
              <a:t>favour</a:t>
            </a:r>
            <a:r>
              <a:rPr lang="en-US" dirty="0"/>
              <a:t> of the banker. </a:t>
            </a:r>
          </a:p>
          <a:p>
            <a:pPr algn="just"/>
            <a:r>
              <a:rPr lang="en-US" dirty="0"/>
              <a:t>Discounting of Bills: It is another very popular method of advancing credit. The banks facilitate trade and commerce by discounting bills of exchange. Discounting a bill of exchange means advancing a loan against a promise of repayment in future. </a:t>
            </a:r>
          </a:p>
          <a:p>
            <a:pPr algn="just"/>
            <a:r>
              <a:rPr lang="en-US" dirty="0"/>
              <a:t>Credit to Government: The commercial banks provide indirect credit to the Central Government or state governments by investing in their securities.</a:t>
            </a:r>
          </a:p>
        </p:txBody>
      </p:sp>
    </p:spTree>
    <p:extLst>
      <p:ext uri="{BB962C8B-B14F-4D97-AF65-F5344CB8AC3E}">
        <p14:creationId xmlns:p14="http://schemas.microsoft.com/office/powerpoint/2010/main" val="110436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66650F-D7AD-8068-773F-0DAFE97916B3}"/>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99A3867-510B-4305-A7C7-4B182BEC381C}"/>
              </a:ext>
            </a:extLst>
          </p:cNvPr>
          <p:cNvSpPr>
            <a:spLocks noGrp="1"/>
          </p:cNvSpPr>
          <p:nvPr>
            <p:ph idx="1"/>
          </p:nvPr>
        </p:nvSpPr>
        <p:spPr/>
        <p:txBody>
          <a:bodyPr/>
          <a:lstStyle/>
          <a:p>
            <a:pPr marL="0" indent="0" algn="just">
              <a:buNone/>
            </a:pPr>
            <a:r>
              <a:rPr lang="en-US" b="1" dirty="0"/>
              <a:t>3. Creation of Credit: </a:t>
            </a:r>
            <a:r>
              <a:rPr lang="en-US" dirty="0"/>
              <a:t>One of the most important functions, which the banking system plays in a modern mixed economy is to create demand deposit and helps in circulating it as medium of exchange. This is also called the credit creation. It has become the most important function of the commercial banks. </a:t>
            </a:r>
          </a:p>
        </p:txBody>
      </p:sp>
    </p:spTree>
    <p:extLst>
      <p:ext uri="{BB962C8B-B14F-4D97-AF65-F5344CB8AC3E}">
        <p14:creationId xmlns:p14="http://schemas.microsoft.com/office/powerpoint/2010/main" val="1381974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FE2FE-2D13-2DA3-F87A-34EB8FB67B7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A58BD753-B4FA-7F8D-C273-1487805A1A55}"/>
              </a:ext>
            </a:extLst>
          </p:cNvPr>
          <p:cNvSpPr>
            <a:spLocks noGrp="1"/>
          </p:cNvSpPr>
          <p:nvPr>
            <p:ph idx="1"/>
          </p:nvPr>
        </p:nvSpPr>
        <p:spPr/>
        <p:txBody>
          <a:bodyPr/>
          <a:lstStyle/>
          <a:p>
            <a:pPr marL="0" indent="0" algn="just">
              <a:buNone/>
            </a:pPr>
            <a:r>
              <a:rPr lang="en-US" b="1" dirty="0"/>
              <a:t>4. Cheque System of Payment of Funds: </a:t>
            </a:r>
            <a:r>
              <a:rPr lang="en-US" dirty="0"/>
              <a:t>A cheque as a negotiable instrument is the most popular credit instrument used by the customer to make payments. The cheque system was evolved in very early stages of banking and now it has become the main credit instrument in the banking world. Through a cheque, the customer directs the bank to make payment to the payee.</a:t>
            </a:r>
          </a:p>
        </p:txBody>
      </p:sp>
    </p:spTree>
    <p:extLst>
      <p:ext uri="{BB962C8B-B14F-4D97-AF65-F5344CB8AC3E}">
        <p14:creationId xmlns:p14="http://schemas.microsoft.com/office/powerpoint/2010/main" val="39451929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TotalTime>
  <Words>676</Words>
  <Application>Microsoft Office PowerPoint</Application>
  <PresentationFormat>Widescreen</PresentationFormat>
  <Paragraphs>18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Century Gothic</vt:lpstr>
      <vt:lpstr>Wingdings 3</vt:lpstr>
      <vt:lpstr>Ion</vt:lpstr>
      <vt:lpstr>FUNCTIONS OF COMMERCIAL BANK</vt:lpstr>
      <vt:lpstr>I. Primary Functions</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FUNCTIONS OF COMMERCIAL BANK</dc:title>
  <dc:creator>Ananya Priya</dc:creator>
  <cp:lastModifiedBy>Ananya Priya</cp:lastModifiedBy>
  <cp:revision>1</cp:revision>
  <dcterms:created xsi:type="dcterms:W3CDTF">2023-02-28T17:24:01Z</dcterms:created>
  <dcterms:modified xsi:type="dcterms:W3CDTF">2023-02-28T17:26:37Z</dcterms:modified>
</cp:coreProperties>
</file>